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67" r:id="rId3"/>
    <p:sldId id="270" r:id="rId4"/>
    <p:sldId id="271" r:id="rId5"/>
    <p:sldId id="280" r:id="rId6"/>
    <p:sldId id="281" r:id="rId7"/>
    <p:sldId id="275" r:id="rId8"/>
    <p:sldId id="269" r:id="rId9"/>
    <p:sldId id="272" r:id="rId10"/>
    <p:sldId id="282" r:id="rId11"/>
    <p:sldId id="276" r:id="rId12"/>
    <p:sldId id="278" r:id="rId13"/>
    <p:sldId id="283" r:id="rId14"/>
    <p:sldId id="279" r:id="rId15"/>
    <p:sldId id="277"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9928" autoAdjust="0"/>
    <p:restoredTop sz="94660"/>
  </p:normalViewPr>
  <p:slideViewPr>
    <p:cSldViewPr snapToGrid="0">
      <p:cViewPr>
        <p:scale>
          <a:sx n="60" d="100"/>
          <a:sy n="60" d="100"/>
        </p:scale>
        <p:origin x="-1482" y="-28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2C787E-2743-42D0-B880-15F3202F04EF}" type="datetimeFigureOut">
              <a:rPr lang="en-US" smtClean="0"/>
              <a:pPr/>
              <a:t>6/14/2022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D5362-FF47-4C7A-BD47-26B8AFE9CCC6}" type="slidenum">
              <a:rPr lang="en-US" smtClean="0"/>
              <a:pPr/>
              <a:t>‹#›</a:t>
            </a:fld>
            <a:endParaRPr lang="en-US"/>
          </a:p>
        </p:txBody>
      </p:sp>
    </p:spTree>
    <p:extLst>
      <p:ext uri="{BB962C8B-B14F-4D97-AF65-F5344CB8AC3E}">
        <p14:creationId xmlns:p14="http://schemas.microsoft.com/office/powerpoint/2010/main" xmlns="" val="122331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6/14/2022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8477" y="0"/>
            <a:ext cx="8574622" cy="2616199"/>
          </a:xfrm>
        </p:spPr>
        <p:txBody>
          <a:bodyPr/>
          <a:lstStyle/>
          <a:p>
            <a:r>
              <a:rPr lang="en-US" b="1" dirty="0"/>
              <a:t>Preschool </a:t>
            </a:r>
            <a:r>
              <a:rPr lang="en-US" b="1" dirty="0" smtClean="0"/>
              <a:t>P</a:t>
            </a:r>
            <a:r>
              <a:rPr lang="en-US" b="1" dirty="0" smtClean="0"/>
              <a:t>rofessional</a:t>
            </a:r>
            <a:endParaRPr lang="en-US" b="1" dirty="0"/>
          </a:p>
        </p:txBody>
      </p:sp>
      <p:sp>
        <p:nvSpPr>
          <p:cNvPr id="3" name="Subtitle 2"/>
          <p:cNvSpPr>
            <a:spLocks noGrp="1"/>
          </p:cNvSpPr>
          <p:nvPr>
            <p:ph type="subTitle" idx="1"/>
          </p:nvPr>
        </p:nvSpPr>
        <p:spPr>
          <a:xfrm>
            <a:off x="4231599" y="3366960"/>
            <a:ext cx="6987645" cy="1388534"/>
          </a:xfrm>
        </p:spPr>
        <p:txBody>
          <a:bodyPr>
            <a:noAutofit/>
          </a:bodyPr>
          <a:lstStyle/>
          <a:p>
            <a:pPr algn="ctr"/>
            <a:r>
              <a:rPr lang="en-US" sz="2800" b="1" dirty="0">
                <a:latin typeface="Times New Roman" pitchFamily="18" charset="0"/>
                <a:cs typeface="Times New Roman" pitchFamily="18" charset="0"/>
              </a:rPr>
              <a:t>Module 1</a:t>
            </a:r>
          </a:p>
          <a:p>
            <a:pPr algn="ctr"/>
            <a:r>
              <a:rPr lang="en-US" sz="2400" b="1" dirty="0" smtClean="0">
                <a:latin typeface="Times New Roman" pitchFamily="18" charset="0"/>
                <a:cs typeface="Times New Roman" pitchFamily="18" charset="0"/>
              </a:rPr>
              <a:t>Instructor-Sidra </a:t>
            </a:r>
            <a:r>
              <a:rPr lang="en-US" sz="2400" b="1" dirty="0" err="1" smtClean="0">
                <a:latin typeface="Times New Roman" pitchFamily="18" charset="0"/>
                <a:cs typeface="Times New Roman" pitchFamily="18" charset="0"/>
              </a:rPr>
              <a:t>Rauf</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Area- STEM/STEAM Education</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LESSON </a:t>
            </a:r>
            <a:r>
              <a:rPr lang="en-US" sz="2400" b="1" dirty="0" smtClean="0">
                <a:latin typeface="Times New Roman" pitchFamily="18" charset="0"/>
                <a:cs typeface="Times New Roman" pitchFamily="18" charset="0"/>
              </a:rPr>
              <a:t>2: </a:t>
            </a:r>
            <a:r>
              <a:rPr lang="en-US" sz="2400" b="1" cap="all" dirty="0" smtClean="0"/>
              <a:t>AN INTRODUCTION TO STEAM INQUIRIES &amp; LESSON </a:t>
            </a:r>
            <a:r>
              <a:rPr lang="en-US" sz="2400" b="1" cap="all" dirty="0" smtClean="0"/>
              <a:t>PLANNING part 1 </a:t>
            </a:r>
            <a:endParaRPr lang="en-US" sz="2400" b="1" cap="all" dirty="0" smtClean="0"/>
          </a:p>
          <a:p>
            <a:pPr algn="ctr"/>
            <a:endParaRPr lang="en-US" sz="2400" b="1" dirty="0" smtClean="0">
              <a:latin typeface="Times New Roman" pitchFamily="18" charset="0"/>
              <a:cs typeface="Times New Roman" pitchFamily="18" charset="0"/>
            </a:endParaRPr>
          </a:p>
          <a:p>
            <a:pPr algn="ctr"/>
            <a:endParaRPr lang="en-US" sz="2000" b="1" dirty="0">
              <a:latin typeface="Times New Roman" pitchFamily="18" charset="0"/>
              <a:cs typeface="Times New Roman" pitchFamily="18" charset="0"/>
            </a:endParaRPr>
          </a:p>
        </p:txBody>
      </p:sp>
      <p:pic>
        <p:nvPicPr>
          <p:cNvPr id="4" name="Picture 3"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5703" r="24293" b="20807"/>
          <a:stretch/>
        </p:blipFill>
        <p:spPr bwMode="auto">
          <a:xfrm>
            <a:off x="299544" y="204951"/>
            <a:ext cx="1213945" cy="1180818"/>
          </a:xfrm>
          <a:prstGeom prst="rect">
            <a:avLst/>
          </a:prstGeom>
          <a:noFill/>
          <a:ln>
            <a:noFill/>
          </a:ln>
        </p:spPr>
      </p:pic>
    </p:spTree>
    <p:extLst>
      <p:ext uri="{BB962C8B-B14F-4D97-AF65-F5344CB8AC3E}">
        <p14:creationId xmlns:p14="http://schemas.microsoft.com/office/powerpoint/2010/main" xmlns="" val="10507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10934700" cy="1752599"/>
          </a:xfrm>
        </p:spPr>
        <p:txBody>
          <a:bodyPr/>
          <a:lstStyle/>
          <a:p>
            <a:r>
              <a:rPr lang="en-US" b="1" dirty="0" smtClean="0"/>
              <a:t>The following elements are commonly seen in project-based learning:</a:t>
            </a:r>
            <a:endParaRPr lang="en-US" b="1" dirty="0"/>
          </a:p>
        </p:txBody>
      </p:sp>
      <p:sp>
        <p:nvSpPr>
          <p:cNvPr id="3" name="Content Placeholder 2"/>
          <p:cNvSpPr>
            <a:spLocks noGrp="1"/>
          </p:cNvSpPr>
          <p:nvPr>
            <p:ph idx="1"/>
          </p:nvPr>
        </p:nvSpPr>
        <p:spPr>
          <a:xfrm>
            <a:off x="1198561" y="1809749"/>
            <a:ext cx="10250489" cy="4305301"/>
          </a:xfrm>
        </p:spPr>
        <p:txBody>
          <a:bodyPr>
            <a:normAutofit/>
          </a:bodyPr>
          <a:lstStyle/>
          <a:p>
            <a:pPr marL="457200" indent="-457200"/>
            <a:r>
              <a:rPr lang="en-US" dirty="0" smtClean="0"/>
              <a:t>Role-playing</a:t>
            </a:r>
          </a:p>
          <a:p>
            <a:pPr marL="457200" indent="-457200"/>
            <a:r>
              <a:rPr lang="en-US" dirty="0" smtClean="0"/>
              <a:t>Genres of writing that are mixed</a:t>
            </a:r>
          </a:p>
          <a:p>
            <a:pPr marL="457200" indent="-457200"/>
            <a:r>
              <a:rPr lang="en-US" dirty="0" smtClean="0"/>
              <a:t>Various reading genres</a:t>
            </a:r>
          </a:p>
          <a:p>
            <a:pPr marL="457200" indent="-457200"/>
            <a:r>
              <a:rPr lang="en-US" dirty="0" smtClean="0"/>
              <a:t>Authentic evaluations</a:t>
            </a:r>
          </a:p>
          <a:p>
            <a:pPr marL="457200" indent="-457200"/>
            <a:r>
              <a:rPr lang="en-US" dirty="0" smtClean="0"/>
              <a:t>Audiences with integrity</a:t>
            </a:r>
            <a:endParaRPr lang="en-US" dirty="0"/>
          </a:p>
        </p:txBody>
      </p:sp>
      <p:pic>
        <p:nvPicPr>
          <p:cNvPr id="4" name="Picture 3"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7464" r="20746" b="20807"/>
          <a:stretch/>
        </p:blipFill>
        <p:spPr bwMode="auto">
          <a:xfrm>
            <a:off x="0" y="0"/>
            <a:ext cx="1257300" cy="1180818"/>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10934700" cy="1752599"/>
          </a:xfrm>
        </p:spPr>
        <p:txBody>
          <a:bodyPr>
            <a:normAutofit fontScale="90000"/>
          </a:bodyPr>
          <a:lstStyle/>
          <a:p>
            <a:r>
              <a:rPr lang="en-US" b="1" dirty="0" smtClean="0"/>
              <a:t>Investing time in designing PBL has a big impact on how interesting and effective it is for kids. Teachers must have the following skills:</a:t>
            </a:r>
            <a:endParaRPr lang="en-US" b="1" dirty="0"/>
          </a:p>
        </p:txBody>
      </p:sp>
      <p:sp>
        <p:nvSpPr>
          <p:cNvPr id="3" name="Content Placeholder 2"/>
          <p:cNvSpPr>
            <a:spLocks noGrp="1"/>
          </p:cNvSpPr>
          <p:nvPr>
            <p:ph idx="1"/>
          </p:nvPr>
        </p:nvSpPr>
        <p:spPr>
          <a:xfrm>
            <a:off x="1255711" y="1904999"/>
            <a:ext cx="5564189" cy="4191001"/>
          </a:xfrm>
        </p:spPr>
        <p:txBody>
          <a:bodyPr>
            <a:normAutofit fontScale="92500" lnSpcReduction="10000"/>
          </a:bodyPr>
          <a:lstStyle/>
          <a:p>
            <a:r>
              <a:rPr lang="en-US" dirty="0" smtClean="0"/>
              <a:t>A realistic understanding of what is required for the final product to be successful and impactful.</a:t>
            </a:r>
          </a:p>
          <a:p>
            <a:r>
              <a:rPr lang="en-US" dirty="0" smtClean="0"/>
              <a:t>They are able to communicate these expectations to children in a clear and concise manner.</a:t>
            </a:r>
          </a:p>
          <a:p>
            <a:r>
              <a:rPr lang="en-US" dirty="0" smtClean="0"/>
              <a:t>They will be able to discuss the importance of the process with kids.</a:t>
            </a:r>
          </a:p>
          <a:p>
            <a:r>
              <a:rPr lang="en-US" dirty="0" smtClean="0"/>
              <a:t>Students must have a clear awareness of project constraints and resources available so that they do not plan beyond their capabilities!</a:t>
            </a:r>
            <a:endParaRPr lang="en-US" dirty="0"/>
          </a:p>
        </p:txBody>
      </p:sp>
      <p:pic>
        <p:nvPicPr>
          <p:cNvPr id="4" name="Picture 3"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7464" r="20746" b="20807"/>
          <a:stretch/>
        </p:blipFill>
        <p:spPr bwMode="auto">
          <a:xfrm>
            <a:off x="0" y="0"/>
            <a:ext cx="1257300" cy="1180818"/>
          </a:xfrm>
          <a:prstGeom prst="rect">
            <a:avLst/>
          </a:prstGeom>
          <a:noFill/>
          <a:ln>
            <a:noFill/>
          </a:ln>
        </p:spPr>
      </p:pic>
      <p:pic>
        <p:nvPicPr>
          <p:cNvPr id="6146" name="Picture 2" descr="skills Logo | Free Logo Design Tool from Flaming Text"/>
          <p:cNvPicPr>
            <a:picLocks noChangeAspect="1" noChangeArrowheads="1" noCrop="1"/>
          </p:cNvPicPr>
          <p:nvPr/>
        </p:nvPicPr>
        <p:blipFill>
          <a:blip r:embed="rId3"/>
          <a:srcRect/>
          <a:stretch>
            <a:fillRect/>
          </a:stretch>
        </p:blipFill>
        <p:spPr bwMode="auto">
          <a:xfrm>
            <a:off x="6842125" y="1890712"/>
            <a:ext cx="4905375" cy="34575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10744200" cy="1752599"/>
          </a:xfrm>
        </p:spPr>
        <p:txBody>
          <a:bodyPr>
            <a:normAutofit/>
          </a:bodyPr>
          <a:lstStyle/>
          <a:p>
            <a:r>
              <a:rPr lang="en-US" sz="3600" b="1" cap="all" dirty="0" smtClean="0"/>
              <a:t>Here are some planning questions to think about:</a:t>
            </a:r>
            <a:endParaRPr lang="en-US" sz="3600" b="1" cap="all" dirty="0"/>
          </a:p>
        </p:txBody>
      </p:sp>
      <p:pic>
        <p:nvPicPr>
          <p:cNvPr id="4" name="Picture 3"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7464" r="20746" b="20807"/>
          <a:stretch/>
        </p:blipFill>
        <p:spPr bwMode="auto">
          <a:xfrm>
            <a:off x="0" y="0"/>
            <a:ext cx="1257300" cy="1180818"/>
          </a:xfrm>
          <a:prstGeom prst="rect">
            <a:avLst/>
          </a:prstGeom>
          <a:noFill/>
          <a:ln>
            <a:noFill/>
          </a:ln>
        </p:spPr>
      </p:pic>
      <p:sp>
        <p:nvSpPr>
          <p:cNvPr id="7" name="Rectangle 6"/>
          <p:cNvSpPr/>
          <p:nvPr/>
        </p:nvSpPr>
        <p:spPr>
          <a:xfrm>
            <a:off x="2147395" y="1496393"/>
            <a:ext cx="9140716" cy="5021055"/>
          </a:xfrm>
          <a:prstGeom prst="rect">
            <a:avLst/>
          </a:prstGeom>
        </p:spPr>
        <p:txBody>
          <a:bodyPr wrap="square">
            <a:spAutoFit/>
          </a:bodyPr>
          <a:lstStyle/>
          <a:p>
            <a:pPr>
              <a:lnSpc>
                <a:spcPct val="150000"/>
              </a:lnSpc>
              <a:buFont typeface="Wingdings" pitchFamily="2" charset="2"/>
              <a:buChar char="q"/>
            </a:pPr>
            <a:r>
              <a:rPr lang="en-US" sz="2400" dirty="0" smtClean="0"/>
              <a:t>Identifying a compelling motivating question</a:t>
            </a:r>
          </a:p>
          <a:p>
            <a:pPr>
              <a:lnSpc>
                <a:spcPct val="150000"/>
              </a:lnSpc>
              <a:buFont typeface="Wingdings" pitchFamily="2" charset="2"/>
              <a:buChar char="q"/>
            </a:pPr>
            <a:r>
              <a:rPr lang="en-US" sz="2400" dirty="0" smtClean="0"/>
              <a:t>What are the project's learning objectives?</a:t>
            </a:r>
          </a:p>
          <a:p>
            <a:pPr>
              <a:lnSpc>
                <a:spcPct val="150000"/>
              </a:lnSpc>
              <a:buFont typeface="Wingdings" pitchFamily="2" charset="2"/>
              <a:buChar char="q"/>
            </a:pPr>
            <a:r>
              <a:rPr lang="en-US" sz="2400" dirty="0" smtClean="0"/>
              <a:t>What are the two or more STEAM disciplines that will be evaluated?</a:t>
            </a:r>
          </a:p>
          <a:p>
            <a:pPr>
              <a:lnSpc>
                <a:spcPct val="150000"/>
              </a:lnSpc>
              <a:buFont typeface="Wingdings" pitchFamily="2" charset="2"/>
              <a:buChar char="q"/>
            </a:pPr>
            <a:r>
              <a:rPr lang="en-US" sz="2400" dirty="0" smtClean="0"/>
              <a:t>What are the other topics and standards that will be covered in the curriculum?</a:t>
            </a:r>
          </a:p>
          <a:p>
            <a:pPr>
              <a:lnSpc>
                <a:spcPct val="150000"/>
              </a:lnSpc>
              <a:buFont typeface="Wingdings" pitchFamily="2" charset="2"/>
              <a:buChar char="q"/>
            </a:pPr>
            <a:r>
              <a:rPr lang="en-US" sz="2400" dirty="0" smtClean="0"/>
              <a:t>How does the project connect students to a real-world experience, and how will they engage in true problem solving in the real world?</a:t>
            </a:r>
          </a:p>
          <a:p>
            <a:pPr>
              <a:lnSpc>
                <a:spcPct val="150000"/>
              </a:lnSpc>
              <a:buFont typeface="Wingdings" pitchFamily="2" charset="2"/>
              <a:buChar char="q"/>
            </a:pPr>
            <a:r>
              <a:rPr lang="en-US" sz="2400" dirty="0" smtClean="0"/>
              <a:t>What kind of outputs or products will the pupils produce? What is the activity's structure and sequence?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10744200" cy="1752599"/>
          </a:xfrm>
        </p:spPr>
        <p:txBody>
          <a:bodyPr>
            <a:normAutofit/>
          </a:bodyPr>
          <a:lstStyle/>
          <a:p>
            <a:r>
              <a:rPr lang="en-US" sz="3600" b="1" cap="all" dirty="0" smtClean="0"/>
              <a:t>Here are some planning questions to think about:</a:t>
            </a:r>
            <a:endParaRPr lang="en-US" sz="3600" b="1" cap="all" dirty="0"/>
          </a:p>
        </p:txBody>
      </p:sp>
      <p:pic>
        <p:nvPicPr>
          <p:cNvPr id="4" name="Picture 3"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7464" r="20746" b="20807"/>
          <a:stretch/>
        </p:blipFill>
        <p:spPr bwMode="auto">
          <a:xfrm>
            <a:off x="0" y="0"/>
            <a:ext cx="1257300" cy="1180818"/>
          </a:xfrm>
          <a:prstGeom prst="rect">
            <a:avLst/>
          </a:prstGeom>
          <a:noFill/>
          <a:ln>
            <a:noFill/>
          </a:ln>
        </p:spPr>
      </p:pic>
      <p:sp>
        <p:nvSpPr>
          <p:cNvPr id="7" name="Rectangle 6"/>
          <p:cNvSpPr/>
          <p:nvPr/>
        </p:nvSpPr>
        <p:spPr>
          <a:xfrm>
            <a:off x="2257752" y="1433331"/>
            <a:ext cx="8636219" cy="5021055"/>
          </a:xfrm>
          <a:prstGeom prst="rect">
            <a:avLst/>
          </a:prstGeom>
        </p:spPr>
        <p:txBody>
          <a:bodyPr wrap="square">
            <a:spAutoFit/>
          </a:bodyPr>
          <a:lstStyle/>
          <a:p>
            <a:pPr>
              <a:lnSpc>
                <a:spcPct val="150000"/>
              </a:lnSpc>
              <a:buFont typeface="Wingdings" pitchFamily="2" charset="2"/>
              <a:buChar char="q"/>
            </a:pPr>
            <a:r>
              <a:rPr lang="en-US" sz="2400" dirty="0" smtClean="0"/>
              <a:t>How will students use their voices and choices to help design the learning?</a:t>
            </a:r>
          </a:p>
          <a:p>
            <a:pPr>
              <a:lnSpc>
                <a:spcPct val="150000"/>
              </a:lnSpc>
              <a:buFont typeface="Wingdings" pitchFamily="2" charset="2"/>
              <a:buChar char="q"/>
            </a:pPr>
            <a:r>
              <a:rPr lang="en-US" sz="2400" dirty="0" smtClean="0"/>
              <a:t>What is the timescale for completing activities such as product research and development?</a:t>
            </a:r>
          </a:p>
          <a:p>
            <a:pPr>
              <a:lnSpc>
                <a:spcPct val="150000"/>
              </a:lnSpc>
              <a:buFont typeface="Wingdings" pitchFamily="2" charset="2"/>
              <a:buChar char="q"/>
            </a:pPr>
            <a:r>
              <a:rPr lang="en-US" sz="2400" dirty="0" smtClean="0"/>
              <a:t>What are the supplies that will be needed to complete the activities?</a:t>
            </a:r>
          </a:p>
          <a:p>
            <a:pPr>
              <a:lnSpc>
                <a:spcPct val="150000"/>
              </a:lnSpc>
              <a:buFont typeface="Wingdings" pitchFamily="2" charset="2"/>
              <a:buChar char="q"/>
            </a:pPr>
            <a:r>
              <a:rPr lang="en-US" sz="2400" dirty="0" smtClean="0"/>
              <a:t>What criteria will be used to evaluate assessments? And, before, during, and after the PBL, what are the assessment points and activities?</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10934700" cy="1752599"/>
          </a:xfrm>
        </p:spPr>
        <p:txBody>
          <a:bodyPr>
            <a:normAutofit/>
          </a:bodyPr>
          <a:lstStyle/>
          <a:p>
            <a:r>
              <a:rPr lang="en-US" sz="3600" b="1" cap="all" dirty="0" smtClean="0"/>
              <a:t>some pointers on how to implement a PBL lesson:</a:t>
            </a:r>
            <a:endParaRPr lang="en-US" sz="3600" b="1" cap="all" dirty="0"/>
          </a:p>
        </p:txBody>
      </p:sp>
      <p:sp>
        <p:nvSpPr>
          <p:cNvPr id="3" name="Content Placeholder 2"/>
          <p:cNvSpPr>
            <a:spLocks noGrp="1"/>
          </p:cNvSpPr>
          <p:nvPr>
            <p:ph idx="1"/>
          </p:nvPr>
        </p:nvSpPr>
        <p:spPr>
          <a:xfrm>
            <a:off x="5140598" y="1904998"/>
            <a:ext cx="6783389" cy="3790951"/>
          </a:xfrm>
        </p:spPr>
        <p:txBody>
          <a:bodyPr>
            <a:noAutofit/>
          </a:bodyPr>
          <a:lstStyle/>
          <a:p>
            <a:pPr algn="just"/>
            <a:r>
              <a:rPr lang="en-US" dirty="0" smtClean="0"/>
              <a:t>START WITH THE  MOTIVATING QUESTION</a:t>
            </a:r>
          </a:p>
          <a:p>
            <a:pPr algn="just"/>
            <a:r>
              <a:rPr lang="en-US" dirty="0" smtClean="0"/>
              <a:t>TIME ALLOCATION</a:t>
            </a:r>
          </a:p>
          <a:p>
            <a:pPr algn="just"/>
            <a:r>
              <a:rPr lang="en-US" dirty="0" smtClean="0"/>
              <a:t>DESIGN OPPORTUNITIES FOR ASSESSMENT GETTING READY AHEAD OF TIME</a:t>
            </a:r>
          </a:p>
          <a:p>
            <a:pPr algn="just"/>
            <a:r>
              <a:rPr lang="en-US" dirty="0" smtClean="0"/>
              <a:t>REFLECTION:</a:t>
            </a:r>
            <a:endParaRPr lang="en-US" dirty="0"/>
          </a:p>
        </p:txBody>
      </p:sp>
      <p:pic>
        <p:nvPicPr>
          <p:cNvPr id="4" name="Picture 3"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7464" r="20746" b="20807"/>
          <a:stretch/>
        </p:blipFill>
        <p:spPr bwMode="auto">
          <a:xfrm>
            <a:off x="0" y="0"/>
            <a:ext cx="1257300" cy="1180818"/>
          </a:xfrm>
          <a:prstGeom prst="rect">
            <a:avLst/>
          </a:prstGeom>
          <a:noFill/>
          <a:ln>
            <a:noFill/>
          </a:ln>
        </p:spPr>
      </p:pic>
      <p:pic>
        <p:nvPicPr>
          <p:cNvPr id="6" name="Picture 5" descr="pngegg.png"/>
          <p:cNvPicPr>
            <a:picLocks noChangeAspect="1"/>
          </p:cNvPicPr>
          <p:nvPr/>
        </p:nvPicPr>
        <p:blipFill>
          <a:blip r:embed="rId3"/>
          <a:stretch>
            <a:fillRect/>
          </a:stretch>
        </p:blipFill>
        <p:spPr>
          <a:xfrm>
            <a:off x="1958427" y="2239579"/>
            <a:ext cx="3149600" cy="3149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10934700" cy="1752599"/>
          </a:xfrm>
        </p:spPr>
        <p:txBody>
          <a:bodyPr>
            <a:normAutofit/>
          </a:bodyPr>
          <a:lstStyle/>
          <a:p>
            <a:endParaRPr lang="en-US" sz="3600" b="1" cap="all" dirty="0"/>
          </a:p>
        </p:txBody>
      </p:sp>
      <p:pic>
        <p:nvPicPr>
          <p:cNvPr id="6" name="Content Placeholder 5" descr="M1-L2-DOWNLOAD-Project-Base-Learning-Checklist-A4-2.jpg"/>
          <p:cNvPicPr>
            <a:picLocks noGrp="1" noChangeAspect="1"/>
          </p:cNvPicPr>
          <p:nvPr>
            <p:ph idx="1"/>
          </p:nvPr>
        </p:nvPicPr>
        <p:blipFill>
          <a:blip r:embed="rId2"/>
          <a:srcRect b="5130"/>
          <a:stretch>
            <a:fillRect/>
          </a:stretch>
        </p:blipFill>
        <p:spPr>
          <a:xfrm>
            <a:off x="3956103" y="189186"/>
            <a:ext cx="4793758" cy="6432332"/>
          </a:xfrm>
        </p:spPr>
      </p:pic>
      <p:pic>
        <p:nvPicPr>
          <p:cNvPr id="4" name="Picture 3" descr="C:\Users\User\Dropbox\Jolly Phonics sales\logo sign contracts bank details etc\logo 2.png"/>
          <p:cNvPicPr/>
          <p:nvPr/>
        </p:nvPicPr>
        <p:blipFill rotWithShape="1">
          <a:blip r:embed="rId3">
            <a:extLst>
              <a:ext uri="{28A0092B-C50C-407E-A947-70E740481C1C}">
                <a14:useLocalDpi xmlns:a14="http://schemas.microsoft.com/office/drawing/2010/main" xmlns="" val="0"/>
              </a:ext>
            </a:extLst>
          </a:blip>
          <a:srcRect l="27464" r="20746" b="20807"/>
          <a:stretch/>
        </p:blipFill>
        <p:spPr bwMode="auto">
          <a:xfrm>
            <a:off x="0" y="0"/>
            <a:ext cx="1257300" cy="1180818"/>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9061" y="2838450"/>
            <a:ext cx="10018713" cy="1752599"/>
          </a:xfrm>
        </p:spPr>
        <p:txBody>
          <a:bodyPr>
            <a:normAutofit/>
          </a:bodyPr>
          <a:lstStyle/>
          <a:p>
            <a:r>
              <a:rPr lang="en-US" sz="9600" b="1" dirty="0" smtClean="0"/>
              <a:t>Thank You</a:t>
            </a:r>
            <a:endParaRPr lang="en-US" sz="9600" b="1" dirty="0"/>
          </a:p>
        </p:txBody>
      </p:sp>
      <p:pic>
        <p:nvPicPr>
          <p:cNvPr id="3" name="Picture 2"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b="20807"/>
          <a:stretch/>
        </p:blipFill>
        <p:spPr bwMode="auto">
          <a:xfrm>
            <a:off x="0" y="0"/>
            <a:ext cx="2427704" cy="1180818"/>
          </a:xfrm>
          <a:prstGeom prst="rect">
            <a:avLst/>
          </a:prstGeom>
          <a:noFill/>
          <a:ln>
            <a:noFill/>
          </a:ln>
        </p:spPr>
      </p:pic>
    </p:spTree>
    <p:extLst>
      <p:ext uri="{BB962C8B-B14F-4D97-AF65-F5344CB8AC3E}">
        <p14:creationId xmlns:p14="http://schemas.microsoft.com/office/powerpoint/2010/main" xmlns="" val="4062779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161" y="266700"/>
            <a:ext cx="10018713" cy="1752599"/>
          </a:xfrm>
        </p:spPr>
        <p:txBody>
          <a:bodyPr/>
          <a:lstStyle/>
          <a:p>
            <a:r>
              <a:rPr lang="en-US" b="1" dirty="0" smtClean="0"/>
              <a:t>Course Content </a:t>
            </a:r>
            <a:endParaRPr lang="en-US" b="1" dirty="0"/>
          </a:p>
        </p:txBody>
      </p:sp>
      <p:sp>
        <p:nvSpPr>
          <p:cNvPr id="3" name="Content Placeholder 2"/>
          <p:cNvSpPr>
            <a:spLocks noGrp="1"/>
          </p:cNvSpPr>
          <p:nvPr>
            <p:ph idx="1"/>
          </p:nvPr>
        </p:nvSpPr>
        <p:spPr>
          <a:xfrm>
            <a:off x="1427161" y="2000251"/>
            <a:ext cx="5221289" cy="3714750"/>
          </a:xfrm>
        </p:spPr>
        <p:txBody>
          <a:bodyPr>
            <a:normAutofit/>
          </a:bodyPr>
          <a:lstStyle/>
          <a:p>
            <a:r>
              <a:rPr lang="en-US" b="1" dirty="0" smtClean="0">
                <a:latin typeface="+mj-lt"/>
                <a:cs typeface="Times New Roman" pitchFamily="18" charset="0"/>
              </a:rPr>
              <a:t>Using inquiry and project-based learning to deliver STEAM</a:t>
            </a:r>
          </a:p>
          <a:p>
            <a:r>
              <a:rPr lang="en-US" b="1" dirty="0" smtClean="0">
                <a:latin typeface="+mj-lt"/>
                <a:cs typeface="Times New Roman" pitchFamily="18" charset="0"/>
              </a:rPr>
              <a:t>Create a STEAM PBL lesson using inquiry-based learning.</a:t>
            </a:r>
          </a:p>
          <a:p>
            <a:r>
              <a:rPr lang="en-US" b="1" dirty="0" smtClean="0">
                <a:latin typeface="+mj-lt"/>
                <a:cs typeface="Times New Roman" pitchFamily="18" charset="0"/>
              </a:rPr>
              <a:t>Implementing a PBL Lesson: Tips</a:t>
            </a:r>
            <a:endParaRPr lang="en-US" b="1" dirty="0">
              <a:latin typeface="+mj-lt"/>
              <a:cs typeface="Times New Roman" pitchFamily="18" charset="0"/>
            </a:endParaRPr>
          </a:p>
        </p:txBody>
      </p:sp>
      <p:sp>
        <p:nvSpPr>
          <p:cNvPr id="4" name="TextBox 3">
            <a:extLst>
              <a:ext uri="{FF2B5EF4-FFF2-40B4-BE49-F238E27FC236}">
                <a16:creationId xmlns:a16="http://schemas.microsoft.com/office/drawing/2014/main" xmlns="" id="{2B012011-1D22-A140-B2C5-4B851478B8D8}"/>
              </a:ext>
            </a:extLst>
          </p:cNvPr>
          <p:cNvSpPr txBox="1"/>
          <p:nvPr/>
        </p:nvSpPr>
        <p:spPr>
          <a:xfrm>
            <a:off x="5122985" y="1770185"/>
            <a:ext cx="184731" cy="369332"/>
          </a:xfrm>
          <a:prstGeom prst="rect">
            <a:avLst/>
          </a:prstGeom>
          <a:noFill/>
        </p:spPr>
        <p:txBody>
          <a:bodyPr wrap="none" rtlCol="0">
            <a:spAutoFit/>
          </a:bodyPr>
          <a:lstStyle/>
          <a:p>
            <a:endParaRPr lang="en-US" dirty="0"/>
          </a:p>
        </p:txBody>
      </p:sp>
      <p:pic>
        <p:nvPicPr>
          <p:cNvPr id="5" name="Picture 4" descr="kisspng-content-marketing-social-video-marketing-video-pro-in-maintenance-5adadb1d0e0a75.3759494215242923810575.png"/>
          <p:cNvPicPr>
            <a:picLocks noChangeAspect="1"/>
          </p:cNvPicPr>
          <p:nvPr/>
        </p:nvPicPr>
        <p:blipFill>
          <a:blip r:embed="rId2"/>
          <a:stretch>
            <a:fillRect/>
          </a:stretch>
        </p:blipFill>
        <p:spPr>
          <a:xfrm>
            <a:off x="6736259" y="1402346"/>
            <a:ext cx="5055691" cy="4541253"/>
          </a:xfrm>
          <a:prstGeom prst="rect">
            <a:avLst/>
          </a:prstGeom>
        </p:spPr>
      </p:pic>
      <p:pic>
        <p:nvPicPr>
          <p:cNvPr id="6" name="Picture 5" descr="C:\Users\User\Dropbox\Jolly Phonics sales\logo sign contracts bank details etc\logo 2.png"/>
          <p:cNvPicPr/>
          <p:nvPr/>
        </p:nvPicPr>
        <p:blipFill rotWithShape="1">
          <a:blip r:embed="rId3">
            <a:extLst>
              <a:ext uri="{28A0092B-C50C-407E-A947-70E740481C1C}">
                <a14:useLocalDpi xmlns:a14="http://schemas.microsoft.com/office/drawing/2010/main" xmlns="" val="0"/>
              </a:ext>
            </a:extLst>
          </a:blip>
          <a:srcRect b="20807"/>
          <a:stretch/>
        </p:blipFill>
        <p:spPr bwMode="auto">
          <a:xfrm>
            <a:off x="0" y="0"/>
            <a:ext cx="2427704" cy="1180818"/>
          </a:xfrm>
          <a:prstGeom prst="rect">
            <a:avLst/>
          </a:prstGeom>
          <a:noFill/>
          <a:ln>
            <a:noFill/>
          </a:ln>
        </p:spPr>
      </p:pic>
    </p:spTree>
    <p:extLst>
      <p:ext uri="{BB962C8B-B14F-4D97-AF65-F5344CB8AC3E}">
        <p14:creationId xmlns:p14="http://schemas.microsoft.com/office/powerpoint/2010/main" xmlns="" val="4155723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261" y="590551"/>
            <a:ext cx="10018713" cy="781050"/>
          </a:xfrm>
        </p:spPr>
        <p:txBody>
          <a:bodyPr/>
          <a:lstStyle/>
          <a:p>
            <a:r>
              <a:rPr lang="en-US" b="1" dirty="0" smtClean="0"/>
              <a:t>Course Objective</a:t>
            </a:r>
            <a:endParaRPr lang="en-US" b="1" dirty="0"/>
          </a:p>
        </p:txBody>
      </p:sp>
      <p:sp>
        <p:nvSpPr>
          <p:cNvPr id="3" name="Content Placeholder 2"/>
          <p:cNvSpPr>
            <a:spLocks noGrp="1"/>
          </p:cNvSpPr>
          <p:nvPr>
            <p:ph idx="1"/>
          </p:nvPr>
        </p:nvSpPr>
        <p:spPr>
          <a:xfrm>
            <a:off x="1274761" y="2343149"/>
            <a:ext cx="5659440" cy="3124201"/>
          </a:xfrm>
        </p:spPr>
        <p:txBody>
          <a:bodyPr>
            <a:normAutofit/>
          </a:bodyPr>
          <a:lstStyle/>
          <a:p>
            <a:pPr>
              <a:buFont typeface="Wingdings" pitchFamily="2" charset="2"/>
              <a:buChar char="q"/>
            </a:pPr>
            <a:r>
              <a:rPr lang="en-US" b="1" dirty="0" smtClean="0"/>
              <a:t>This course will enable you to:</a:t>
            </a:r>
          </a:p>
          <a:p>
            <a:pPr lvl="1">
              <a:buFont typeface="Wingdings" pitchFamily="2" charset="2"/>
              <a:buChar char="§"/>
            </a:pPr>
            <a:r>
              <a:rPr lang="en-US" sz="2200" dirty="0" smtClean="0"/>
              <a:t>able to deliver STEAM using inquiry and project-based learning </a:t>
            </a:r>
          </a:p>
          <a:p>
            <a:pPr lvl="1">
              <a:buFont typeface="Wingdings" pitchFamily="2" charset="2"/>
              <a:buChar char="§"/>
            </a:pPr>
            <a:r>
              <a:rPr lang="en-US" sz="2200" dirty="0" smtClean="0"/>
              <a:t>able to design a STEAM PBL session </a:t>
            </a:r>
          </a:p>
          <a:p>
            <a:pPr lvl="1">
              <a:buFont typeface="Wingdings" pitchFamily="2" charset="2"/>
              <a:buChar char="§"/>
            </a:pPr>
            <a:r>
              <a:rPr lang="en-US" sz="2200" dirty="0" smtClean="0"/>
              <a:t>able to deliver STEAM using inquiry and project-based learning</a:t>
            </a:r>
            <a:endParaRPr lang="en-US" dirty="0"/>
          </a:p>
        </p:txBody>
      </p:sp>
      <p:pic>
        <p:nvPicPr>
          <p:cNvPr id="4" name="Picture 3" descr="pngegg.png"/>
          <p:cNvPicPr>
            <a:picLocks noChangeAspect="1"/>
          </p:cNvPicPr>
          <p:nvPr/>
        </p:nvPicPr>
        <p:blipFill>
          <a:blip r:embed="rId2"/>
          <a:stretch>
            <a:fillRect/>
          </a:stretch>
        </p:blipFill>
        <p:spPr>
          <a:xfrm>
            <a:off x="6528915" y="1429169"/>
            <a:ext cx="5396386" cy="5104981"/>
          </a:xfrm>
          <a:prstGeom prst="rect">
            <a:avLst/>
          </a:prstGeom>
        </p:spPr>
      </p:pic>
      <p:pic>
        <p:nvPicPr>
          <p:cNvPr id="5" name="Picture 4" descr="C:\Users\User\Dropbox\Jolly Phonics sales\logo sign contracts bank details etc\logo 2.png"/>
          <p:cNvPicPr/>
          <p:nvPr/>
        </p:nvPicPr>
        <p:blipFill rotWithShape="1">
          <a:blip r:embed="rId3">
            <a:extLst>
              <a:ext uri="{28A0092B-C50C-407E-A947-70E740481C1C}">
                <a14:useLocalDpi xmlns:a14="http://schemas.microsoft.com/office/drawing/2010/main" xmlns="" val="0"/>
              </a:ext>
            </a:extLst>
          </a:blip>
          <a:srcRect b="20807"/>
          <a:stretch/>
        </p:blipFill>
        <p:spPr bwMode="auto">
          <a:xfrm>
            <a:off x="0" y="0"/>
            <a:ext cx="2427704" cy="118081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1" y="0"/>
            <a:ext cx="10264774" cy="1752599"/>
          </a:xfrm>
        </p:spPr>
        <p:txBody>
          <a:bodyPr>
            <a:normAutofit/>
          </a:bodyPr>
          <a:lstStyle/>
          <a:p>
            <a:r>
              <a:rPr lang="en-US" b="1" dirty="0" smtClean="0">
                <a:latin typeface="Times New Roman" pitchFamily="18" charset="0"/>
                <a:cs typeface="Times New Roman" pitchFamily="18" charset="0"/>
              </a:rPr>
              <a:t>Using inquiry and project-based learning to deliver STEAM</a:t>
            </a:r>
          </a:p>
        </p:txBody>
      </p:sp>
      <p:sp>
        <p:nvSpPr>
          <p:cNvPr id="3" name="Content Placeholder 2"/>
          <p:cNvSpPr>
            <a:spLocks noGrp="1"/>
          </p:cNvSpPr>
          <p:nvPr>
            <p:ph idx="1"/>
          </p:nvPr>
        </p:nvSpPr>
        <p:spPr>
          <a:xfrm>
            <a:off x="1162050" y="1333499"/>
            <a:ext cx="6381750" cy="5124451"/>
          </a:xfrm>
        </p:spPr>
        <p:txBody>
          <a:bodyPr/>
          <a:lstStyle/>
          <a:p>
            <a:r>
              <a:rPr lang="en-US" dirty="0" smtClean="0"/>
              <a:t>Different forms of learning, or a combination of modes of learning, can be used to facilitate STEAM education.</a:t>
            </a:r>
          </a:p>
          <a:p>
            <a:r>
              <a:rPr lang="en-US" dirty="0" smtClean="0"/>
              <a:t>In this session, we'll look at two interconnected teaching approaches that are frequently utilized in STEAM sessions, sometimes in tandem: inquiry-based learning and project-based learning.</a:t>
            </a:r>
            <a:endParaRPr lang="en-US" dirty="0"/>
          </a:p>
        </p:txBody>
      </p:sp>
      <p:pic>
        <p:nvPicPr>
          <p:cNvPr id="5" name="Picture 4"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pic>
        <p:nvPicPr>
          <p:cNvPr id="8" name="Picture 7" descr="enquiry-icon-png-28549.png"/>
          <p:cNvPicPr>
            <a:picLocks noChangeAspect="1"/>
          </p:cNvPicPr>
          <p:nvPr/>
        </p:nvPicPr>
        <p:blipFill>
          <a:blip r:embed="rId3"/>
          <a:stretch>
            <a:fillRect/>
          </a:stretch>
        </p:blipFill>
        <p:spPr>
          <a:xfrm>
            <a:off x="8846032" y="1447098"/>
            <a:ext cx="3003068" cy="453423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1" y="0"/>
            <a:ext cx="10264774" cy="1752599"/>
          </a:xfrm>
        </p:spPr>
        <p:txBody>
          <a:bodyPr>
            <a:normAutofit/>
          </a:bodyPr>
          <a:lstStyle/>
          <a:p>
            <a:r>
              <a:rPr lang="en-US" b="1" dirty="0" smtClean="0">
                <a:latin typeface="Times New Roman" pitchFamily="18" charset="0"/>
                <a:cs typeface="Times New Roman" pitchFamily="18" charset="0"/>
              </a:rPr>
              <a:t>Inquiry-based Learning </a:t>
            </a:r>
          </a:p>
        </p:txBody>
      </p:sp>
      <p:sp>
        <p:nvSpPr>
          <p:cNvPr id="3" name="Content Placeholder 2"/>
          <p:cNvSpPr>
            <a:spLocks noGrp="1"/>
          </p:cNvSpPr>
          <p:nvPr>
            <p:ph idx="1"/>
          </p:nvPr>
        </p:nvSpPr>
        <p:spPr>
          <a:xfrm>
            <a:off x="1162050" y="1333499"/>
            <a:ext cx="6381750" cy="5124451"/>
          </a:xfrm>
        </p:spPr>
        <p:txBody>
          <a:bodyPr/>
          <a:lstStyle/>
          <a:p>
            <a:endParaRPr lang="en-US" dirty="0"/>
          </a:p>
        </p:txBody>
      </p:sp>
      <p:pic>
        <p:nvPicPr>
          <p:cNvPr id="5" name="Picture 4"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pic>
        <p:nvPicPr>
          <p:cNvPr id="1026" name="Picture 2" descr="Based Learning 9: IBL — Inquiry-Based Learning | by JOHN DSOUZA |  Innovative Learning | Medium"/>
          <p:cNvPicPr>
            <a:picLocks noChangeAspect="1" noChangeArrowheads="1"/>
          </p:cNvPicPr>
          <p:nvPr/>
        </p:nvPicPr>
        <p:blipFill>
          <a:blip r:embed="rId3"/>
          <a:srcRect b="13494"/>
          <a:stretch>
            <a:fillRect/>
          </a:stretch>
        </p:blipFill>
        <p:spPr bwMode="auto">
          <a:xfrm>
            <a:off x="2212975" y="1437503"/>
            <a:ext cx="8016875" cy="503949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1" y="0"/>
            <a:ext cx="10264774" cy="1752599"/>
          </a:xfrm>
        </p:spPr>
        <p:txBody>
          <a:bodyPr>
            <a:normAutofit/>
          </a:bodyPr>
          <a:lstStyle/>
          <a:p>
            <a:endParaRPr lang="en-US" b="1"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1876097" y="5200650"/>
            <a:ext cx="10315903" cy="1657350"/>
          </a:xfrm>
        </p:spPr>
        <p:txBody>
          <a:bodyPr>
            <a:normAutofit/>
          </a:bodyPr>
          <a:lstStyle/>
          <a:p>
            <a:r>
              <a:rPr lang="en-US" dirty="0" smtClean="0"/>
              <a:t>Teachers who want to engage with their students and use STEAM ideas should use inquiry-based teaching methodologies. Let's get started by learning about the four inquiry-based teaching strategies.</a:t>
            </a:r>
            <a:endParaRPr lang="en-US" dirty="0"/>
          </a:p>
        </p:txBody>
      </p:sp>
      <p:pic>
        <p:nvPicPr>
          <p:cNvPr id="5" name="Picture 4"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sp>
        <p:nvSpPr>
          <p:cNvPr id="33794" name="AutoShape 2" descr="4 Phases of Inquiry-Based Learning: A Guide For Teac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4 Phases of Inquiry-Based Learning: A Guide For Teac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797" name="Picture 5"/>
          <p:cNvPicPr>
            <a:picLocks noChangeAspect="1" noChangeArrowheads="1"/>
          </p:cNvPicPr>
          <p:nvPr/>
        </p:nvPicPr>
        <p:blipFill>
          <a:blip r:embed="rId3"/>
          <a:srcRect l="22401" t="13542" r="21962" b="13021"/>
          <a:stretch>
            <a:fillRect/>
          </a:stretch>
        </p:blipFill>
        <p:spPr bwMode="auto">
          <a:xfrm>
            <a:off x="2971800" y="0"/>
            <a:ext cx="7696200" cy="537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661" y="-323850"/>
            <a:ext cx="10018713" cy="1752599"/>
          </a:xfrm>
        </p:spPr>
        <p:txBody>
          <a:bodyPr>
            <a:normAutofit/>
          </a:bodyPr>
          <a:lstStyle/>
          <a:p>
            <a:endParaRPr lang="en-US" b="1" cap="all" dirty="0"/>
          </a:p>
        </p:txBody>
      </p:sp>
      <p:pic>
        <p:nvPicPr>
          <p:cNvPr id="7" name="Content Placeholder 6" descr="kindpng_7123436.png"/>
          <p:cNvPicPr>
            <a:picLocks noGrp="1" noChangeAspect="1"/>
          </p:cNvPicPr>
          <p:nvPr>
            <p:ph idx="1"/>
          </p:nvPr>
        </p:nvPicPr>
        <p:blipFill>
          <a:blip r:embed="rId2"/>
          <a:stretch>
            <a:fillRect/>
          </a:stretch>
        </p:blipFill>
        <p:spPr>
          <a:xfrm>
            <a:off x="3831892" y="1066800"/>
            <a:ext cx="5502607" cy="5531020"/>
          </a:xfrm>
        </p:spPr>
      </p:pic>
      <p:pic>
        <p:nvPicPr>
          <p:cNvPr id="5" name="Picture 4" descr="C:\Users\User\Dropbox\Jolly Phonics sales\logo sign contracts bank details etc\logo 2.png"/>
          <p:cNvPicPr/>
          <p:nvPr/>
        </p:nvPicPr>
        <p:blipFill rotWithShape="1">
          <a:blip r:embed="rId3">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361" y="1"/>
            <a:ext cx="10018713" cy="1066799"/>
          </a:xfrm>
        </p:spPr>
        <p:txBody>
          <a:bodyPr>
            <a:normAutofit/>
          </a:bodyPr>
          <a:lstStyle/>
          <a:p>
            <a:r>
              <a:rPr lang="en-US" sz="5400" b="1" dirty="0" smtClean="0">
                <a:latin typeface="Times New Roman" pitchFamily="18" charset="0"/>
                <a:cs typeface="Times New Roman" pitchFamily="18" charset="0"/>
              </a:rPr>
              <a:t>Create a STEAM PBL lesson</a:t>
            </a:r>
            <a:endParaRPr lang="en-US" sz="5400" b="1" dirty="0"/>
          </a:p>
        </p:txBody>
      </p:sp>
      <p:sp>
        <p:nvSpPr>
          <p:cNvPr id="3" name="Content Placeholder 2"/>
          <p:cNvSpPr>
            <a:spLocks noGrp="1"/>
          </p:cNvSpPr>
          <p:nvPr>
            <p:ph idx="1"/>
          </p:nvPr>
        </p:nvSpPr>
        <p:spPr>
          <a:xfrm>
            <a:off x="1847850" y="4343400"/>
            <a:ext cx="10115550" cy="2076450"/>
          </a:xfrm>
        </p:spPr>
        <p:txBody>
          <a:bodyPr>
            <a:normAutofit/>
          </a:bodyPr>
          <a:lstStyle/>
          <a:p>
            <a:pPr algn="just"/>
            <a:r>
              <a:rPr lang="en-US" dirty="0" smtClean="0"/>
              <a:t>It is advised that teachers use a backward design approach and start with the end in mind when creating STEAM PBL projects.</a:t>
            </a:r>
          </a:p>
          <a:p>
            <a:pPr algn="just"/>
            <a:r>
              <a:rPr lang="en-US" dirty="0" smtClean="0"/>
              <a:t>Teachers must also ensure that the PBL is aligned with the curriculum and covers significant standards, as well as that students have many opportunities to discuss important subject throughout the project.</a:t>
            </a:r>
            <a:endParaRPr lang="en-US" dirty="0"/>
          </a:p>
        </p:txBody>
      </p:sp>
      <p:sp>
        <p:nvSpPr>
          <p:cNvPr id="4" name="TextBox 3">
            <a:extLst>
              <a:ext uri="{FF2B5EF4-FFF2-40B4-BE49-F238E27FC236}">
                <a16:creationId xmlns:a16="http://schemas.microsoft.com/office/drawing/2014/main" xmlns="" id="{2B012011-1D22-A140-B2C5-4B851478B8D8}"/>
              </a:ext>
            </a:extLst>
          </p:cNvPr>
          <p:cNvSpPr txBox="1"/>
          <p:nvPr/>
        </p:nvSpPr>
        <p:spPr>
          <a:xfrm>
            <a:off x="5122985" y="1770185"/>
            <a:ext cx="184731" cy="369332"/>
          </a:xfrm>
          <a:prstGeom prst="rect">
            <a:avLst/>
          </a:prstGeom>
          <a:noFill/>
        </p:spPr>
        <p:txBody>
          <a:bodyPr wrap="none" rtlCol="0">
            <a:spAutoFit/>
          </a:bodyPr>
          <a:lstStyle/>
          <a:p>
            <a:endParaRPr lang="en-US" dirty="0"/>
          </a:p>
        </p:txBody>
      </p:sp>
      <p:pic>
        <p:nvPicPr>
          <p:cNvPr id="6" name="Picture 5"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6680" r="19961" b="20807"/>
          <a:stretch/>
        </p:blipFill>
        <p:spPr bwMode="auto">
          <a:xfrm>
            <a:off x="266700" y="0"/>
            <a:ext cx="1295400" cy="1180818"/>
          </a:xfrm>
          <a:prstGeom prst="rect">
            <a:avLst/>
          </a:prstGeom>
          <a:noFill/>
          <a:ln>
            <a:noFill/>
          </a:ln>
        </p:spPr>
      </p:pic>
      <p:pic>
        <p:nvPicPr>
          <p:cNvPr id="8195" name="Picture 3" descr="https://knilt.arcc.albany.edu/images/archive/8/83/20180508234526%21Lessonplans2.gif"/>
          <p:cNvPicPr>
            <a:picLocks noChangeAspect="1" noChangeArrowheads="1"/>
          </p:cNvPicPr>
          <p:nvPr/>
        </p:nvPicPr>
        <p:blipFill>
          <a:blip r:embed="rId3"/>
          <a:srcRect/>
          <a:stretch>
            <a:fillRect/>
          </a:stretch>
        </p:blipFill>
        <p:spPr bwMode="auto">
          <a:xfrm>
            <a:off x="3813174" y="998536"/>
            <a:ext cx="5883275" cy="3185325"/>
          </a:xfrm>
          <a:prstGeom prst="rect">
            <a:avLst/>
          </a:prstGeom>
          <a:noFill/>
        </p:spPr>
      </p:pic>
    </p:spTree>
    <p:extLst>
      <p:ext uri="{BB962C8B-B14F-4D97-AF65-F5344CB8AC3E}">
        <p14:creationId xmlns:p14="http://schemas.microsoft.com/office/powerpoint/2010/main" xmlns="" val="4155723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10934700" cy="1752599"/>
          </a:xfrm>
        </p:spPr>
        <p:txBody>
          <a:bodyPr/>
          <a:lstStyle/>
          <a:p>
            <a:r>
              <a:rPr lang="en-US" b="1" dirty="0" smtClean="0"/>
              <a:t>The following elements are commonly seen in project-based learning:</a:t>
            </a:r>
            <a:endParaRPr lang="en-US" b="1" dirty="0"/>
          </a:p>
        </p:txBody>
      </p:sp>
      <p:sp>
        <p:nvSpPr>
          <p:cNvPr id="3" name="Content Placeholder 2"/>
          <p:cNvSpPr>
            <a:spLocks noGrp="1"/>
          </p:cNvSpPr>
          <p:nvPr>
            <p:ph idx="1"/>
          </p:nvPr>
        </p:nvSpPr>
        <p:spPr>
          <a:xfrm>
            <a:off x="1198561" y="1809749"/>
            <a:ext cx="10250489" cy="4305301"/>
          </a:xfrm>
        </p:spPr>
        <p:txBody>
          <a:bodyPr>
            <a:normAutofit/>
          </a:bodyPr>
          <a:lstStyle/>
          <a:p>
            <a:pPr marL="457200" indent="-457200" algn="just"/>
            <a:r>
              <a:rPr lang="en-US" dirty="0" smtClean="0"/>
              <a:t>Scenarios from real life</a:t>
            </a:r>
          </a:p>
          <a:p>
            <a:pPr marL="457200" indent="-457200" algn="just"/>
            <a:r>
              <a:rPr lang="en-US" dirty="0" smtClean="0"/>
              <a:t>Multiple-skills assessment units</a:t>
            </a:r>
          </a:p>
          <a:p>
            <a:pPr marL="457200" indent="-457200" algn="just"/>
            <a:r>
              <a:rPr lang="en-US" dirty="0" smtClean="0"/>
              <a:t>Units that involve multi-subject research and comprehension</a:t>
            </a:r>
          </a:p>
          <a:p>
            <a:pPr marL="457200" indent="-457200" algn="just"/>
            <a:r>
              <a:rPr lang="en-US" dirty="0" smtClean="0"/>
              <a:t>Optional for students</a:t>
            </a:r>
          </a:p>
          <a:p>
            <a:pPr marL="457200" indent="-457200" algn="just"/>
            <a:r>
              <a:rPr lang="en-US" dirty="0" smtClean="0"/>
              <a:t>Collaboration</a:t>
            </a:r>
          </a:p>
          <a:p>
            <a:pPr marL="457200" indent="-457200" algn="just"/>
            <a:r>
              <a:rPr lang="en-US" dirty="0" smtClean="0"/>
              <a:t>Various modes of communication (writing, oral speaking, visual presentations, publishing, etc.)Expertise from the real world is brought into the classroom.</a:t>
            </a:r>
          </a:p>
        </p:txBody>
      </p:sp>
      <p:pic>
        <p:nvPicPr>
          <p:cNvPr id="4" name="Picture 3"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7464" r="20746" b="20807"/>
          <a:stretch/>
        </p:blipFill>
        <p:spPr bwMode="auto">
          <a:xfrm>
            <a:off x="0" y="0"/>
            <a:ext cx="1257300" cy="1180818"/>
          </a:xfrm>
          <a:prstGeom prst="rect">
            <a:avLst/>
          </a:prstGeom>
          <a:noFill/>
          <a:ln>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1629</TotalTime>
  <Words>594</Words>
  <Application>Microsoft Office PowerPoint</Application>
  <PresentationFormat>Custom</PresentationFormat>
  <Paragraphs>58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Parallax</vt:lpstr>
      <vt:lpstr>Preschool Professional</vt:lpstr>
      <vt:lpstr>Course Content </vt:lpstr>
      <vt:lpstr>Course Objective</vt:lpstr>
      <vt:lpstr>Using inquiry and project-based learning to deliver STEAM</vt:lpstr>
      <vt:lpstr>Inquiry-based Learning </vt:lpstr>
      <vt:lpstr>Slide 6</vt:lpstr>
      <vt:lpstr>Slide 7</vt:lpstr>
      <vt:lpstr>Create a STEAM PBL lesson</vt:lpstr>
      <vt:lpstr>The following elements are commonly seen in project-based learning:</vt:lpstr>
      <vt:lpstr>The following elements are commonly seen in project-based learning:</vt:lpstr>
      <vt:lpstr>Investing time in designing PBL has a big impact on how interesting and effective it is for kids. Teachers must have the following skills:</vt:lpstr>
      <vt:lpstr>Here are some planning questions to think about:</vt:lpstr>
      <vt:lpstr>Here are some planning questions to think about:</vt:lpstr>
      <vt:lpstr>some pointers on how to implement a PBL lesson:</vt:lpstr>
      <vt:lpstr>Slide 15</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Jolly Phonics Training Course</dc:title>
  <dc:creator>Administrator</dc:creator>
  <cp:lastModifiedBy>sa</cp:lastModifiedBy>
  <cp:revision>38</cp:revision>
  <dcterms:created xsi:type="dcterms:W3CDTF">2019-04-05T04:13:32Z</dcterms:created>
  <dcterms:modified xsi:type="dcterms:W3CDTF">2022-06-14T09:07:49Z</dcterms:modified>
</cp:coreProperties>
</file>